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69" r:id="rId20"/>
    <p:sldId id="276" r:id="rId21"/>
    <p:sldId id="274" r:id="rId22"/>
    <p:sldId id="277" r:id="rId23"/>
    <p:sldId id="275" r:id="rId24"/>
    <p:sldId id="28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144" autoAdjust="0"/>
  </p:normalViewPr>
  <p:slideViewPr>
    <p:cSldViewPr snapToGrid="0">
      <p:cViewPr varScale="1">
        <p:scale>
          <a:sx n="60" d="100"/>
          <a:sy n="60" d="100"/>
        </p:scale>
        <p:origin x="151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584ED-8CBA-47F7-B4B9-80E8861D6807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51D91-C347-4054-A0E8-FD5EC4F13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7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historic behavior to assign prob of churn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51D91-C347-4054-A0E8-FD5EC4F136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3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performing the data splitting, we continue with the exploratory analysis on the training set. </a:t>
            </a:r>
          </a:p>
          <a:p>
            <a:r>
              <a:rPr lang="en-US" dirty="0"/>
              <a:t>-High Pairwise correlations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51D91-C347-4054-A0E8-FD5EC4F136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7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Engineering, since we had a lot of usage metrics, we wanted to see if pricing is a churn indicator. Do some customers pay more that 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51D91-C347-4054-A0E8-FD5EC4F136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0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exploratory analysis we decided to run our models through four different training sets. </a:t>
            </a:r>
          </a:p>
          <a:p>
            <a:r>
              <a:rPr lang="en-US" dirty="0"/>
              <a:t>Full with all variables</a:t>
            </a:r>
          </a:p>
          <a:p>
            <a:r>
              <a:rPr lang="en-US" dirty="0"/>
              <a:t>Reduced </a:t>
            </a:r>
          </a:p>
          <a:p>
            <a:r>
              <a:rPr lang="en-US" dirty="0"/>
              <a:t>Furthermore we used oversampling techniques such as upsampling (sampling with replacement from the minority class) this results in equal class frequencies </a:t>
            </a:r>
          </a:p>
          <a:p>
            <a:r>
              <a:rPr lang="en-US" dirty="0"/>
              <a:t>SMOTE (</a:t>
            </a:r>
            <a:r>
              <a:rPr lang="en-US" dirty="0" err="1"/>
              <a:t>syntetic</a:t>
            </a:r>
            <a:r>
              <a:rPr lang="en-US" dirty="0"/>
              <a:t> minority oversampling technique) uses KNN model and combination between the up and down-sampling methods </a:t>
            </a:r>
          </a:p>
          <a:p>
            <a:endParaRPr lang="en-US" dirty="0"/>
          </a:p>
          <a:p>
            <a:r>
              <a:rPr lang="en-US" dirty="0"/>
              <a:t>IMPORTANT: Oversampling was not done on test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51D91-C347-4054-A0E8-FD5EC4F136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we fit two separate classes of models : Tree and Linear Based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51D91-C347-4054-A0E8-FD5EC4F136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56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lines which result in predicted Churn | yes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customer is paying more than $74 and does not have a voice plan 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customer is paying less than $74, has had less than 3 service calls, has an international plan but has made less than 2 international calls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customer is paying less than $74, has had less than 3 service calls, has an international plan but has made more than 2 international calls, and total number has more than 13 international minutes.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51D91-C347-4054-A0E8-FD5EC4F136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82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try another method to improve the sensitivity as applied to the most interpretable model- Logistic Regression. </a:t>
            </a:r>
          </a:p>
          <a:p>
            <a:r>
              <a:rPr lang="en-US" dirty="0"/>
              <a:t>What happens when we move the classification boundary to the left (we move up the curve)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51D91-C347-4054-A0E8-FD5EC4F136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09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51D91-C347-4054-A0E8-FD5EC4F136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4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51D91-C347-4054-A0E8-FD5EC4F136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2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30628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75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80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5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51762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8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7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9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58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382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565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755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D8BB-1BA7-48FE-9A45-E04BF2055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CHURN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B3369-E548-4045-AE3D-AA3C83D7D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832" y="3973057"/>
            <a:ext cx="6860658" cy="1086237"/>
          </a:xfrm>
        </p:spPr>
        <p:txBody>
          <a:bodyPr/>
          <a:lstStyle/>
          <a:p>
            <a:pPr algn="l"/>
            <a:r>
              <a:rPr lang="en-US" b="1" dirty="0"/>
              <a:t>BILJANA JOVANOVA, RAJESH CHODAVARAPU</a:t>
            </a:r>
          </a:p>
        </p:txBody>
      </p:sp>
    </p:spTree>
    <p:extLst>
      <p:ext uri="{BB962C8B-B14F-4D97-AF65-F5344CB8AC3E}">
        <p14:creationId xmlns:p14="http://schemas.microsoft.com/office/powerpoint/2010/main" val="939472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D5C9-6DDC-4D25-8F94-2FB39E77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32" y="316685"/>
            <a:ext cx="10565935" cy="850084"/>
          </a:xfrm>
        </p:spPr>
        <p:txBody>
          <a:bodyPr/>
          <a:lstStyle/>
          <a:p>
            <a:r>
              <a:rPr lang="en-US" dirty="0"/>
              <a:t>Training 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4AC1-BE67-4B1E-8021-3A9DF902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74" y="1983996"/>
            <a:ext cx="9601200" cy="35814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1" dirty="0"/>
              <a:t>Full Training: </a:t>
            </a:r>
            <a:r>
              <a:rPr lang="en-US" dirty="0"/>
              <a:t>original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   </a:t>
            </a:r>
            <a:r>
              <a:rPr lang="en-US" b="1" dirty="0"/>
              <a:t>Reduced Training: </a:t>
            </a:r>
            <a:r>
              <a:rPr lang="en-US" dirty="0"/>
              <a:t>removed zero variance and highly correlated predictors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3.    </a:t>
            </a:r>
            <a:r>
              <a:rPr lang="en-US" b="1" dirty="0"/>
              <a:t>Upsampled Training</a:t>
            </a:r>
            <a:r>
              <a:rPr lang="en-US" dirty="0"/>
              <a:t>: reduced dataset Upsampled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   </a:t>
            </a:r>
            <a:r>
              <a:rPr lang="en-US" b="1" dirty="0"/>
              <a:t>SMOTE Training</a:t>
            </a:r>
            <a:r>
              <a:rPr lang="en-US" dirty="0"/>
              <a:t>: reduced dataset resampled using SMOTE </a:t>
            </a:r>
          </a:p>
        </p:txBody>
      </p:sp>
    </p:spTree>
    <p:extLst>
      <p:ext uri="{BB962C8B-B14F-4D97-AF65-F5344CB8AC3E}">
        <p14:creationId xmlns:p14="http://schemas.microsoft.com/office/powerpoint/2010/main" val="83903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1A0F-EF48-4E25-8B8A-E2B957E0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82" y="148905"/>
            <a:ext cx="11203497" cy="740328"/>
          </a:xfrm>
        </p:spPr>
        <p:txBody>
          <a:bodyPr>
            <a:normAutofit/>
          </a:bodyPr>
          <a:lstStyle/>
          <a:p>
            <a:r>
              <a:rPr lang="en-US" dirty="0"/>
              <a:t>MODELING DIAGRAM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C86139A-FC39-43C9-8C8C-F02BA7E7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17" y="864066"/>
            <a:ext cx="10254344" cy="5720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140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1B1F-59A8-4FDA-B0B7-34A611BC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84" y="132127"/>
            <a:ext cx="9601200" cy="651895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Forrest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94E0B-A92E-4761-A4AA-4834F9FF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83" y="932089"/>
            <a:ext cx="5819049" cy="457200"/>
          </a:xfrm>
        </p:spPr>
        <p:txBody>
          <a:bodyPr>
            <a:normAutofit/>
          </a:bodyPr>
          <a:lstStyle/>
          <a:p>
            <a:r>
              <a:rPr lang="en-US" dirty="0"/>
              <a:t>Predictive Power: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6AB11-0B95-41DD-BE09-70625E1E0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26983" y="1378847"/>
            <a:ext cx="10096151" cy="1736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8AC514-5479-49E6-A877-52921559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91" y="3742749"/>
            <a:ext cx="3949002" cy="299847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AFA265-3CCC-40E2-A89A-7F5D61B9F1E8}"/>
              </a:ext>
            </a:extLst>
          </p:cNvPr>
          <p:cNvSpPr txBox="1">
            <a:spLocks/>
          </p:cNvSpPr>
          <p:nvPr/>
        </p:nvSpPr>
        <p:spPr>
          <a:xfrm>
            <a:off x="926983" y="3263317"/>
            <a:ext cx="3324809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Interpretability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7B4AF-5DBE-40BB-92C4-1F7D214300DF}"/>
              </a:ext>
            </a:extLst>
          </p:cNvPr>
          <p:cNvSpPr txBox="1">
            <a:spLocks/>
          </p:cNvSpPr>
          <p:nvPr/>
        </p:nvSpPr>
        <p:spPr>
          <a:xfrm>
            <a:off x="5210350" y="3285335"/>
            <a:ext cx="6173511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Findings</a:t>
            </a:r>
          </a:p>
          <a:p>
            <a:pPr lvl="1"/>
            <a:r>
              <a:rPr lang="en-US" sz="8000" dirty="0"/>
              <a:t>Best Model : Training  Full</a:t>
            </a:r>
          </a:p>
          <a:p>
            <a:pPr lvl="1"/>
            <a:r>
              <a:rPr lang="en-US" sz="8000" dirty="0"/>
              <a:t>Model insensitive to class imbalance </a:t>
            </a:r>
          </a:p>
          <a:p>
            <a:pPr lvl="1"/>
            <a:r>
              <a:rPr lang="en-US" sz="8000" dirty="0"/>
              <a:t>Different thresholds no significant improvement</a:t>
            </a:r>
          </a:p>
          <a:p>
            <a:pPr lvl="1"/>
            <a:r>
              <a:rPr lang="en-US" sz="8000" dirty="0"/>
              <a:t>Upsampling and Smote did not improve sensitivity</a:t>
            </a:r>
          </a:p>
          <a:p>
            <a:pPr lvl="1"/>
            <a:r>
              <a:rPr lang="en-US" sz="8000" dirty="0"/>
              <a:t>Most important variables for Best Model: Total Charge, Number of Service Calls, and Total Day Charge, but no </a:t>
            </a:r>
            <a:r>
              <a:rPr lang="en-US" sz="8000" b="1" dirty="0"/>
              <a:t>quantifiable</a:t>
            </a:r>
            <a:r>
              <a:rPr lang="en-US" sz="8000" dirty="0"/>
              <a:t> </a:t>
            </a:r>
            <a:r>
              <a:rPr lang="en-US" sz="8000" b="1" dirty="0"/>
              <a:t>directional insight  </a:t>
            </a:r>
          </a:p>
          <a:p>
            <a:pPr lvl="1"/>
            <a:endParaRPr lang="en-US" sz="8000" dirty="0"/>
          </a:p>
          <a:p>
            <a:pPr marL="530352" lvl="1" indent="0">
              <a:buNone/>
            </a:pPr>
            <a:r>
              <a:rPr lang="en-US" sz="8000" dirty="0"/>
              <a:t> </a:t>
            </a: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7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1B1F-59A8-4FDA-B0B7-34A611BC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84" y="132127"/>
            <a:ext cx="9601200" cy="651895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94E0B-A92E-4761-A4AA-4834F9FF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83" y="932089"/>
            <a:ext cx="5819049" cy="457200"/>
          </a:xfrm>
        </p:spPr>
        <p:txBody>
          <a:bodyPr>
            <a:normAutofit/>
          </a:bodyPr>
          <a:lstStyle/>
          <a:p>
            <a:r>
              <a:rPr lang="en-US" dirty="0"/>
              <a:t>Predictive Power: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AFA265-3CCC-40E2-A89A-7F5D61B9F1E8}"/>
              </a:ext>
            </a:extLst>
          </p:cNvPr>
          <p:cNvSpPr txBox="1">
            <a:spLocks/>
          </p:cNvSpPr>
          <p:nvPr/>
        </p:nvSpPr>
        <p:spPr>
          <a:xfrm>
            <a:off x="1003195" y="3083999"/>
            <a:ext cx="3324809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Interpretability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7B4AF-5DBE-40BB-92C4-1F7D214300DF}"/>
              </a:ext>
            </a:extLst>
          </p:cNvPr>
          <p:cNvSpPr txBox="1">
            <a:spLocks/>
          </p:cNvSpPr>
          <p:nvPr/>
        </p:nvSpPr>
        <p:spPr>
          <a:xfrm>
            <a:off x="6096000" y="3096652"/>
            <a:ext cx="6173511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Findings</a:t>
            </a:r>
          </a:p>
          <a:p>
            <a:pPr marL="0" indent="0">
              <a:buNone/>
            </a:pPr>
            <a:endParaRPr lang="en-US" sz="8000" dirty="0"/>
          </a:p>
          <a:p>
            <a:pPr lvl="1"/>
            <a:r>
              <a:rPr lang="en-US" sz="8000" dirty="0"/>
              <a:t>Best Model : Training  Full</a:t>
            </a:r>
          </a:p>
          <a:p>
            <a:pPr lvl="1"/>
            <a:r>
              <a:rPr lang="en-US" sz="8000" dirty="0"/>
              <a:t>Model insensitive to class imbalance </a:t>
            </a:r>
          </a:p>
          <a:p>
            <a:pPr lvl="1"/>
            <a:r>
              <a:rPr lang="en-US" sz="8000" dirty="0"/>
              <a:t>Different thresholds no significant improvement</a:t>
            </a:r>
          </a:p>
          <a:p>
            <a:pPr lvl="1"/>
            <a:r>
              <a:rPr lang="en-US" sz="8000" dirty="0"/>
              <a:t>Upsampling and Smote did not improve sensitivity</a:t>
            </a:r>
          </a:p>
          <a:p>
            <a:pPr lvl="1"/>
            <a:r>
              <a:rPr lang="en-US" sz="8000" dirty="0"/>
              <a:t>Useful interpretability : International plan (churners don’t use it, or use it most) </a:t>
            </a:r>
          </a:p>
          <a:p>
            <a:pPr marL="530352" lvl="1" indent="0">
              <a:buNone/>
            </a:pPr>
            <a:r>
              <a:rPr lang="en-US" sz="8000" dirty="0"/>
              <a:t> </a:t>
            </a: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F9081-A158-4CAF-AE55-A43DF42E7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5" y="1409015"/>
            <a:ext cx="6357154" cy="1451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8BA2D-AA50-49A7-88C2-9DA12BBC4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927" y="1094174"/>
            <a:ext cx="3460090" cy="2069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F923CC-7BBC-4B91-9CC4-927067AF4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39" y="3684717"/>
            <a:ext cx="4986960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46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1B1F-59A8-4FDA-B0B7-34A611BC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84" y="132127"/>
            <a:ext cx="9601200" cy="651895"/>
          </a:xfrm>
        </p:spPr>
        <p:txBody>
          <a:bodyPr>
            <a:normAutofit fontScale="90000"/>
          </a:bodyPr>
          <a:lstStyle/>
          <a:p>
            <a:r>
              <a:rPr lang="en-US" dirty="0"/>
              <a:t>Quadratic Discriminant Analysis (QDA)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94E0B-A92E-4761-A4AA-4834F9FF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83" y="932089"/>
            <a:ext cx="5819049" cy="457200"/>
          </a:xfrm>
        </p:spPr>
        <p:txBody>
          <a:bodyPr>
            <a:normAutofit/>
          </a:bodyPr>
          <a:lstStyle/>
          <a:p>
            <a:r>
              <a:rPr lang="en-US" dirty="0"/>
              <a:t>Predictive Power: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7B4AF-5DBE-40BB-92C4-1F7D214300DF}"/>
              </a:ext>
            </a:extLst>
          </p:cNvPr>
          <p:cNvSpPr txBox="1">
            <a:spLocks/>
          </p:cNvSpPr>
          <p:nvPr/>
        </p:nvSpPr>
        <p:spPr>
          <a:xfrm>
            <a:off x="979994" y="3149682"/>
            <a:ext cx="8856156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Interpretability:</a:t>
            </a:r>
          </a:p>
          <a:p>
            <a:pPr lvl="1"/>
            <a:r>
              <a:rPr lang="en-US" sz="8000" dirty="0"/>
              <a:t>QDA algorithm provides only group means</a:t>
            </a:r>
          </a:p>
          <a:p>
            <a:pPr marL="530352" lvl="1" indent="0">
              <a:buNone/>
            </a:pPr>
            <a:endParaRPr lang="en-US" sz="8000" dirty="0"/>
          </a:p>
          <a:p>
            <a:r>
              <a:rPr lang="en-US" sz="8000" dirty="0"/>
              <a:t>Findings</a:t>
            </a:r>
          </a:p>
          <a:p>
            <a:pPr lvl="1"/>
            <a:r>
              <a:rPr lang="en-US" sz="8000" dirty="0"/>
              <a:t>Best Model : Upsampled Reduced </a:t>
            </a:r>
          </a:p>
          <a:p>
            <a:pPr lvl="1"/>
            <a:r>
              <a:rPr lang="en-US" sz="8000" dirty="0"/>
              <a:t>Out of Box very sensitive to class imbalance (46% Sensitivity)</a:t>
            </a:r>
          </a:p>
          <a:p>
            <a:pPr lvl="1"/>
            <a:r>
              <a:rPr lang="en-US" sz="8000" dirty="0"/>
              <a:t>Upsampling was better than SMOTE </a:t>
            </a:r>
          </a:p>
          <a:p>
            <a:pPr lvl="1"/>
            <a:r>
              <a:rPr lang="en-US" sz="8000" dirty="0"/>
              <a:t>Not good interpretability</a:t>
            </a:r>
          </a:p>
          <a:p>
            <a:pPr marL="530352" lvl="1" indent="0">
              <a:buNone/>
            </a:pPr>
            <a:r>
              <a:rPr lang="en-US" sz="8000" dirty="0"/>
              <a:t> </a:t>
            </a: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0ADB50-BB63-4DCD-B96B-7844C2AE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61" y="1332226"/>
            <a:ext cx="9894813" cy="17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1B1F-59A8-4FDA-B0B7-34A611BC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84" y="132127"/>
            <a:ext cx="9601200" cy="651895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Discriminant Analysis (LDA)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94E0B-A92E-4761-A4AA-4834F9FF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83" y="932089"/>
            <a:ext cx="5819049" cy="457200"/>
          </a:xfrm>
        </p:spPr>
        <p:txBody>
          <a:bodyPr>
            <a:normAutofit/>
          </a:bodyPr>
          <a:lstStyle/>
          <a:p>
            <a:r>
              <a:rPr lang="en-US" dirty="0"/>
              <a:t>Predictive Power: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AFA265-3CCC-40E2-A89A-7F5D61B9F1E8}"/>
              </a:ext>
            </a:extLst>
          </p:cNvPr>
          <p:cNvSpPr txBox="1">
            <a:spLocks/>
          </p:cNvSpPr>
          <p:nvPr/>
        </p:nvSpPr>
        <p:spPr>
          <a:xfrm>
            <a:off x="1003195" y="3083999"/>
            <a:ext cx="7578097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Interpretability</a:t>
            </a:r>
          </a:p>
          <a:p>
            <a:pPr lvl="1"/>
            <a:r>
              <a:rPr lang="en-US" sz="8000" dirty="0"/>
              <a:t>Provides LD coefficients, but no significance</a:t>
            </a:r>
          </a:p>
          <a:p>
            <a:pPr lvl="1"/>
            <a:r>
              <a:rPr lang="en-US" sz="8000" dirty="0"/>
              <a:t>Must use different packages for visuals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7B4AF-5DBE-40BB-92C4-1F7D214300DF}"/>
              </a:ext>
            </a:extLst>
          </p:cNvPr>
          <p:cNvSpPr txBox="1">
            <a:spLocks/>
          </p:cNvSpPr>
          <p:nvPr/>
        </p:nvSpPr>
        <p:spPr>
          <a:xfrm>
            <a:off x="1087446" y="4299850"/>
            <a:ext cx="8488354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Findings</a:t>
            </a:r>
          </a:p>
          <a:p>
            <a:pPr lvl="1"/>
            <a:r>
              <a:rPr lang="en-US" sz="8000" dirty="0"/>
              <a:t>Best Model : Upsampled Reduced </a:t>
            </a:r>
          </a:p>
          <a:p>
            <a:pPr lvl="1"/>
            <a:r>
              <a:rPr lang="en-US" sz="8000" dirty="0"/>
              <a:t>Out of Box very sensitive to class imbalance (18% Sensitivity) </a:t>
            </a:r>
          </a:p>
          <a:p>
            <a:pPr lvl="1"/>
            <a:r>
              <a:rPr lang="en-US" sz="8000" dirty="0"/>
              <a:t>Upsampling was better than SMOTE </a:t>
            </a:r>
          </a:p>
          <a:p>
            <a:pPr lvl="1"/>
            <a:r>
              <a:rPr lang="en-US" sz="8000" dirty="0"/>
              <a:t>Not good interpretability</a:t>
            </a: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589EB-D691-4AF7-804E-3030FDB7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95" y="1317697"/>
            <a:ext cx="10185610" cy="18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1B1F-59A8-4FDA-B0B7-34A611BC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84" y="132127"/>
            <a:ext cx="9601200" cy="65189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94E0B-A92E-4761-A4AA-4834F9FF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83" y="932089"/>
            <a:ext cx="5819049" cy="457200"/>
          </a:xfrm>
        </p:spPr>
        <p:txBody>
          <a:bodyPr>
            <a:normAutofit/>
          </a:bodyPr>
          <a:lstStyle/>
          <a:p>
            <a:r>
              <a:rPr lang="en-US" dirty="0"/>
              <a:t>Predictive Power: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AFA265-3CCC-40E2-A89A-7F5D61B9F1E8}"/>
              </a:ext>
            </a:extLst>
          </p:cNvPr>
          <p:cNvSpPr txBox="1">
            <a:spLocks/>
          </p:cNvSpPr>
          <p:nvPr/>
        </p:nvSpPr>
        <p:spPr>
          <a:xfrm>
            <a:off x="1003195" y="3083999"/>
            <a:ext cx="3324809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Interpretability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7B4AF-5DBE-40BB-92C4-1F7D214300DF}"/>
              </a:ext>
            </a:extLst>
          </p:cNvPr>
          <p:cNvSpPr txBox="1">
            <a:spLocks/>
          </p:cNvSpPr>
          <p:nvPr/>
        </p:nvSpPr>
        <p:spPr>
          <a:xfrm>
            <a:off x="6096000" y="3154223"/>
            <a:ext cx="6173511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Findings</a:t>
            </a:r>
          </a:p>
          <a:p>
            <a:endParaRPr lang="en-US" sz="8000" dirty="0"/>
          </a:p>
          <a:p>
            <a:pPr lvl="1"/>
            <a:r>
              <a:rPr lang="en-US" sz="8000" dirty="0"/>
              <a:t>Best Model : Upsampled Reduced </a:t>
            </a:r>
          </a:p>
          <a:p>
            <a:pPr lvl="1"/>
            <a:endParaRPr lang="en-US" sz="8000" dirty="0"/>
          </a:p>
          <a:p>
            <a:pPr lvl="1"/>
            <a:r>
              <a:rPr lang="en-US" sz="8000" dirty="0"/>
              <a:t>Out of Box very sensitive to class imbalance</a:t>
            </a:r>
          </a:p>
          <a:p>
            <a:pPr marL="530352" lvl="1" indent="0">
              <a:buNone/>
            </a:pPr>
            <a:endParaRPr lang="en-US" sz="8000" dirty="0"/>
          </a:p>
          <a:p>
            <a:pPr lvl="1"/>
            <a:r>
              <a:rPr lang="en-US" sz="8000" dirty="0"/>
              <a:t>Upsampling was better than SMOTE </a:t>
            </a:r>
          </a:p>
          <a:p>
            <a:pPr lvl="1"/>
            <a:endParaRPr lang="en-US" sz="8000" dirty="0"/>
          </a:p>
          <a:p>
            <a:pPr lvl="1"/>
            <a:r>
              <a:rPr lang="en-US" sz="8000" dirty="0"/>
              <a:t>Good interpretability (impact on churn can be measured through the coefficients’ signs) </a:t>
            </a: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9E61B-CD95-4FF1-BC23-DC900DA9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82" y="1289909"/>
            <a:ext cx="9533753" cy="1760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B95C3-C0BC-4D3B-A0CD-4A5B7185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17" y="3689266"/>
            <a:ext cx="5229767" cy="29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46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1227-5857-4290-98C2-8ED3F98F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66" y="191277"/>
            <a:ext cx="3855720" cy="2157884"/>
          </a:xfrm>
        </p:spPr>
        <p:txBody>
          <a:bodyPr>
            <a:normAutofit fontScale="90000"/>
          </a:bodyPr>
          <a:lstStyle/>
          <a:p>
            <a:r>
              <a:rPr lang="en-US" dirty="0"/>
              <a:t>Adjusting </a:t>
            </a:r>
            <a:br>
              <a:rPr lang="en-US" dirty="0"/>
            </a:br>
            <a:r>
              <a:rPr lang="en-US" dirty="0"/>
              <a:t>Probability </a:t>
            </a:r>
            <a:br>
              <a:rPr lang="en-US" dirty="0"/>
            </a:br>
            <a:r>
              <a:rPr lang="en-US" dirty="0"/>
              <a:t>Threshold 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28AC61E-57AD-4738-941B-CBE859653C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7222" r="7222"/>
          <a:stretch>
            <a:fillRect/>
          </a:stretch>
        </p:blipFill>
        <p:spPr>
          <a:xfrm>
            <a:off x="5532120" y="0"/>
            <a:ext cx="6659880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ED073-A8B5-424A-AB44-200FE3454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32" y="4859096"/>
            <a:ext cx="4119788" cy="1379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11F2AB-E03E-4F5B-9E66-E984A80F5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32" y="1998904"/>
            <a:ext cx="4235867" cy="243145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F3AB71-65A8-460A-9AD5-7248329F9C44}"/>
              </a:ext>
            </a:extLst>
          </p:cNvPr>
          <p:cNvCxnSpPr/>
          <p:nvPr/>
        </p:nvCxnSpPr>
        <p:spPr>
          <a:xfrm>
            <a:off x="2855082" y="2174033"/>
            <a:ext cx="0" cy="195009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88EF52-D825-447D-9B29-F6DAA355F3DF}"/>
              </a:ext>
            </a:extLst>
          </p:cNvPr>
          <p:cNvCxnSpPr>
            <a:cxnSpLocks/>
          </p:cNvCxnSpPr>
          <p:nvPr/>
        </p:nvCxnSpPr>
        <p:spPr>
          <a:xfrm>
            <a:off x="1421962" y="2174033"/>
            <a:ext cx="0" cy="195009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6424AD5-46A8-4E41-81A9-648E7300728F}"/>
              </a:ext>
            </a:extLst>
          </p:cNvPr>
          <p:cNvSpPr/>
          <p:nvPr/>
        </p:nvSpPr>
        <p:spPr>
          <a:xfrm rot="10800000">
            <a:off x="1671760" y="2617362"/>
            <a:ext cx="906005" cy="1605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2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21B1F-59A8-4FDA-B0B7-34A611BC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84" y="132127"/>
            <a:ext cx="9601200" cy="65189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based on Youden’s 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94E0B-A92E-4761-A4AA-4834F9FF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83" y="932089"/>
            <a:ext cx="5819049" cy="457200"/>
          </a:xfrm>
        </p:spPr>
        <p:txBody>
          <a:bodyPr>
            <a:normAutofit/>
          </a:bodyPr>
          <a:lstStyle/>
          <a:p>
            <a:r>
              <a:rPr lang="en-US" dirty="0"/>
              <a:t>Predictive Power: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AFA265-3CCC-40E2-A89A-7F5D61B9F1E8}"/>
              </a:ext>
            </a:extLst>
          </p:cNvPr>
          <p:cNvSpPr txBox="1">
            <a:spLocks/>
          </p:cNvSpPr>
          <p:nvPr/>
        </p:nvSpPr>
        <p:spPr>
          <a:xfrm>
            <a:off x="1003195" y="3083999"/>
            <a:ext cx="5329678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Interpretability</a:t>
            </a:r>
          </a:p>
          <a:p>
            <a:pPr lvl="1"/>
            <a:r>
              <a:rPr lang="en-US" sz="8000" dirty="0"/>
              <a:t>Same as previous Logistic model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57B4AF-5DBE-40BB-92C4-1F7D214300DF}"/>
              </a:ext>
            </a:extLst>
          </p:cNvPr>
          <p:cNvSpPr txBox="1">
            <a:spLocks/>
          </p:cNvSpPr>
          <p:nvPr/>
        </p:nvSpPr>
        <p:spPr>
          <a:xfrm>
            <a:off x="1040453" y="4023067"/>
            <a:ext cx="9189397" cy="479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8000" dirty="0"/>
              <a:t>Findings</a:t>
            </a:r>
          </a:p>
          <a:p>
            <a:pPr lvl="1"/>
            <a:r>
              <a:rPr lang="en-US" sz="8000" dirty="0"/>
              <a:t>Best Model : Training Reduced </a:t>
            </a:r>
          </a:p>
          <a:p>
            <a:pPr lvl="1"/>
            <a:r>
              <a:rPr lang="en-US" sz="8000" dirty="0"/>
              <a:t>Class imbalance remedied with manually adjusting the classes </a:t>
            </a:r>
          </a:p>
          <a:p>
            <a:pPr lvl="1"/>
            <a:r>
              <a:rPr lang="en-US" sz="8000" dirty="0"/>
              <a:t>Performance better than oversampling techniques </a:t>
            </a:r>
          </a:p>
          <a:p>
            <a:pPr lvl="1"/>
            <a:r>
              <a:rPr lang="en-US" sz="8000" dirty="0"/>
              <a:t>Good interpretability </a:t>
            </a:r>
            <a:endParaRPr lang="en-US" dirty="0"/>
          </a:p>
          <a:p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0FAAE-BFA6-46A8-8A93-DD6EF9A2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53" y="1033086"/>
            <a:ext cx="8654200" cy="180184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A228765-0997-49F2-9406-E188A4F94B8E}"/>
              </a:ext>
            </a:extLst>
          </p:cNvPr>
          <p:cNvSpPr/>
          <p:nvPr/>
        </p:nvSpPr>
        <p:spPr>
          <a:xfrm>
            <a:off x="3536950" y="1791180"/>
            <a:ext cx="869950" cy="36195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619C-2528-4A57-AEDC-E6EBEFFF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61" y="106960"/>
            <a:ext cx="9601200" cy="622882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on Classification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B7535-9917-48AB-8467-A0504B132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15068"/>
            <a:ext cx="9601200" cy="485233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Accuracy (Area Under the Curve) is not a good performance metric when we have imbalanced classes, we should use sensitivity and kappa for model selection purposes</a:t>
            </a:r>
          </a:p>
          <a:p>
            <a:pPr lvl="0"/>
            <a:r>
              <a:rPr lang="en-US" dirty="0"/>
              <a:t>For linear models:</a:t>
            </a:r>
          </a:p>
          <a:p>
            <a:pPr lvl="1"/>
            <a:r>
              <a:rPr lang="en-US" dirty="0"/>
              <a:t> running the models with a default threshold of 0.5 results in poor sensitivity </a:t>
            </a:r>
          </a:p>
          <a:p>
            <a:pPr lvl="1"/>
            <a:r>
              <a:rPr lang="en-US" dirty="0"/>
              <a:t> Sensitivity increased when </a:t>
            </a:r>
            <a:r>
              <a:rPr lang="en-US" dirty="0" err="1"/>
              <a:t>upsampling</a:t>
            </a:r>
            <a:r>
              <a:rPr lang="en-US" dirty="0"/>
              <a:t> and SMOTE techniques were used</a:t>
            </a:r>
          </a:p>
          <a:p>
            <a:pPr lvl="1"/>
            <a:r>
              <a:rPr lang="en-US" dirty="0"/>
              <a:t>Collinearity produced unstable parameter estimates</a:t>
            </a:r>
          </a:p>
          <a:p>
            <a:pPr marL="530352" lvl="1" indent="0">
              <a:buNone/>
            </a:pPr>
            <a:endParaRPr lang="en-US" dirty="0"/>
          </a:p>
          <a:p>
            <a:pPr lvl="0"/>
            <a:r>
              <a:rPr lang="en-US" dirty="0"/>
              <a:t>Removing highly correlated variables based on pairwise correlations can result in loss of predictive power (total charge variable)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Random Forrest performed very well regardless of the imbalance of the classes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F752-2390-4485-B14A-AE20350B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38" y="302702"/>
            <a:ext cx="10893104" cy="63756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Churn Modeling and Why is it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90DE5-3773-4FFE-A77B-9FA9518E5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095" y="1312876"/>
            <a:ext cx="10784047" cy="5242421"/>
          </a:xfrm>
        </p:spPr>
        <p:txBody>
          <a:bodyPr>
            <a:normAutofit/>
          </a:bodyPr>
          <a:lstStyle/>
          <a:p>
            <a:r>
              <a:rPr lang="en-US" sz="2800" dirty="0"/>
              <a:t>Acquiring new customers is more expensive than </a:t>
            </a:r>
            <a:r>
              <a:rPr lang="en-US" sz="2800" b="1" dirty="0"/>
              <a:t>retaining existing customers.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400" b="1" dirty="0"/>
              <a:t>How can predictive modeling help companies in their retention efforts? </a:t>
            </a:r>
          </a:p>
          <a:p>
            <a:pPr lvl="1"/>
            <a:r>
              <a:rPr lang="en-US" dirty="0"/>
              <a:t>Assign a risk profile or </a:t>
            </a:r>
            <a:r>
              <a:rPr lang="en-US" u="sng" dirty="0"/>
              <a:t>probability of churn </a:t>
            </a:r>
          </a:p>
          <a:p>
            <a:pPr lvl="1"/>
            <a:r>
              <a:rPr lang="en-US" dirty="0"/>
              <a:t>Understand what </a:t>
            </a:r>
            <a:r>
              <a:rPr lang="en-US" u="sng" dirty="0"/>
              <a:t>drives</a:t>
            </a:r>
            <a:r>
              <a:rPr lang="en-US" dirty="0"/>
              <a:t> churn</a:t>
            </a:r>
          </a:p>
          <a:p>
            <a:pPr lvl="1"/>
            <a:r>
              <a:rPr lang="en-US" dirty="0"/>
              <a:t>Help management to create operational strategies to mitigate churn</a:t>
            </a:r>
          </a:p>
          <a:p>
            <a:pPr lvl="1"/>
            <a:endParaRPr lang="en-US" b="1" u="sng" dirty="0"/>
          </a:p>
          <a:p>
            <a:r>
              <a:rPr lang="en-US" sz="2400" b="1" dirty="0"/>
              <a:t>The GOAL is to a build model which is both </a:t>
            </a:r>
            <a:r>
              <a:rPr lang="en-US" sz="2400" b="1" dirty="0">
                <a:solidFill>
                  <a:srgbClr val="C00000"/>
                </a:solidFill>
              </a:rPr>
              <a:t>ACCURATE</a:t>
            </a:r>
            <a:r>
              <a:rPr lang="en-US" sz="2400" b="1" dirty="0"/>
              <a:t> and </a:t>
            </a:r>
            <a:r>
              <a:rPr lang="en-US" sz="2400" b="1" dirty="0">
                <a:solidFill>
                  <a:srgbClr val="C00000"/>
                </a:solidFill>
              </a:rPr>
              <a:t>INTERPRETABLE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368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433E-FFAB-4A58-943B-6603E142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327" y="115864"/>
            <a:ext cx="9601200" cy="790026"/>
          </a:xfrm>
        </p:spPr>
        <p:txBody>
          <a:bodyPr/>
          <a:lstStyle/>
          <a:p>
            <a:r>
              <a:rPr lang="en-US" dirty="0"/>
              <a:t>CARET ENSEMBLE </a:t>
            </a:r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B9FC5EB2-45BD-4600-B53E-FF6BA7306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4" t="9408" r="7457" b="10247"/>
          <a:stretch/>
        </p:blipFill>
        <p:spPr bwMode="auto">
          <a:xfrm flipH="1">
            <a:off x="1806222" y="2475085"/>
            <a:ext cx="1109698" cy="1727201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5ECF9564-A95F-475F-A8EC-9D20374F3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1225" r="56095" b="11226"/>
          <a:stretch/>
        </p:blipFill>
        <p:spPr bwMode="auto">
          <a:xfrm flipH="1">
            <a:off x="4684884" y="1214259"/>
            <a:ext cx="891823" cy="1012473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Related image">
            <a:extLst>
              <a:ext uri="{FF2B5EF4-FFF2-40B4-BE49-F238E27FC236}">
                <a16:creationId xmlns:a16="http://schemas.microsoft.com/office/drawing/2014/main" id="{C7DA8DE6-12E0-485A-9FF6-CE5D8770F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1225" r="56095" b="11226"/>
          <a:stretch/>
        </p:blipFill>
        <p:spPr bwMode="auto">
          <a:xfrm flipH="1">
            <a:off x="4684883" y="2951336"/>
            <a:ext cx="891823" cy="1012473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Related image">
            <a:extLst>
              <a:ext uri="{FF2B5EF4-FFF2-40B4-BE49-F238E27FC236}">
                <a16:creationId xmlns:a16="http://schemas.microsoft.com/office/drawing/2014/main" id="{6BAB6516-65FB-4E2F-A34A-9095A781A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1225" r="56095" b="11226"/>
          <a:stretch/>
        </p:blipFill>
        <p:spPr bwMode="auto">
          <a:xfrm flipH="1">
            <a:off x="4684883" y="4688414"/>
            <a:ext cx="891823" cy="1012473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939A4-C6D8-4C10-ACDD-DE11B9177EF4}"/>
              </a:ext>
            </a:extLst>
          </p:cNvPr>
          <p:cNvSpPr txBox="1"/>
          <p:nvPr/>
        </p:nvSpPr>
        <p:spPr>
          <a:xfrm>
            <a:off x="1456263" y="4492976"/>
            <a:ext cx="2017475" cy="369332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</p:spPr>
        <p:txBody>
          <a:bodyPr wrap="none" rtlCol="0">
            <a:spAutoFit/>
          </a:bodyPr>
          <a:lstStyle/>
          <a:p>
            <a:r>
              <a:rPr lang="en-US" b="1" dirty="0"/>
              <a:t>CANDIDATE(INPUT)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132DA-76F9-4E33-9C44-8C0DA143C41F}"/>
              </a:ext>
            </a:extLst>
          </p:cNvPr>
          <p:cNvSpPr txBox="1"/>
          <p:nvPr/>
        </p:nvSpPr>
        <p:spPr>
          <a:xfrm>
            <a:off x="3905955" y="2271883"/>
            <a:ext cx="2836674" cy="369332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</p:spPr>
        <p:txBody>
          <a:bodyPr wrap="none" rtlCol="0">
            <a:spAutoFit/>
          </a:bodyPr>
          <a:lstStyle/>
          <a:p>
            <a:r>
              <a:rPr lang="en-US" b="1" dirty="0"/>
              <a:t>INTERVIEWER 1 (MODEL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2A9835-D2BC-4EF5-AB56-7EEBF26795DE}"/>
              </a:ext>
            </a:extLst>
          </p:cNvPr>
          <p:cNvSpPr txBox="1"/>
          <p:nvPr/>
        </p:nvSpPr>
        <p:spPr>
          <a:xfrm>
            <a:off x="3905955" y="4017620"/>
            <a:ext cx="2836674" cy="369332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</p:spPr>
        <p:txBody>
          <a:bodyPr wrap="none" rtlCol="0">
            <a:spAutoFit/>
          </a:bodyPr>
          <a:lstStyle/>
          <a:p>
            <a:r>
              <a:rPr lang="en-US" b="1" dirty="0"/>
              <a:t>INTERVIEWER 2 (MODEL 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2B63A2-732F-46F5-ADF5-08542EEEFF21}"/>
              </a:ext>
            </a:extLst>
          </p:cNvPr>
          <p:cNvSpPr txBox="1"/>
          <p:nvPr/>
        </p:nvSpPr>
        <p:spPr>
          <a:xfrm>
            <a:off x="3905955" y="5763357"/>
            <a:ext cx="2836674" cy="369332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</p:spPr>
        <p:txBody>
          <a:bodyPr wrap="none" rtlCol="0">
            <a:spAutoFit/>
          </a:bodyPr>
          <a:lstStyle/>
          <a:p>
            <a:r>
              <a:rPr lang="en-US" b="1" dirty="0"/>
              <a:t>INTERVIEWER 3 (MODEL 3)</a:t>
            </a:r>
          </a:p>
        </p:txBody>
      </p:sp>
      <p:pic>
        <p:nvPicPr>
          <p:cNvPr id="1038" name="Picture 14" descr="Image result for manager clipart">
            <a:extLst>
              <a:ext uri="{FF2B5EF4-FFF2-40B4-BE49-F238E27FC236}">
                <a16:creationId xmlns:a16="http://schemas.microsoft.com/office/drawing/2014/main" id="{F029C5E9-1B6A-4C34-A6A5-E587E933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75" y="2456549"/>
            <a:ext cx="1877353" cy="1911867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3908A7-B7B3-4EFD-90F6-78EAE826290B}"/>
              </a:ext>
            </a:extLst>
          </p:cNvPr>
          <p:cNvSpPr/>
          <p:nvPr/>
        </p:nvSpPr>
        <p:spPr>
          <a:xfrm>
            <a:off x="3646311" y="1090080"/>
            <a:ext cx="3330222" cy="520912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glow" dir="t"/>
          </a:scene3d>
          <a:sp3d>
            <a:bevelB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927613-4109-4978-AF77-77496379DDDB}"/>
              </a:ext>
            </a:extLst>
          </p:cNvPr>
          <p:cNvCxnSpPr>
            <a:stCxn id="1034" idx="1"/>
          </p:cNvCxnSpPr>
          <p:nvPr/>
        </p:nvCxnSpPr>
        <p:spPr>
          <a:xfrm>
            <a:off x="2915920" y="3338686"/>
            <a:ext cx="730391" cy="1673"/>
          </a:xfrm>
          <a:prstGeom prst="straightConnector1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  <a:scene3d>
            <a:camera prst="orthographicFront"/>
            <a:lightRig rig="glow" dir="t"/>
          </a:scene3d>
          <a:sp3d>
            <a:bevelT prst="relaxedInset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6F4AF3-28FB-4009-9A03-E21C8E36F5D1}"/>
              </a:ext>
            </a:extLst>
          </p:cNvPr>
          <p:cNvCxnSpPr>
            <a:cxnSpLocks/>
            <a:endCxn id="1038" idx="1"/>
          </p:cNvCxnSpPr>
          <p:nvPr/>
        </p:nvCxnSpPr>
        <p:spPr>
          <a:xfrm>
            <a:off x="6976533" y="3412483"/>
            <a:ext cx="846442" cy="0"/>
          </a:xfrm>
          <a:prstGeom prst="straightConnector1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  <a:scene3d>
            <a:camera prst="orthographicFront"/>
            <a:lightRig rig="glow" dir="t"/>
          </a:scene3d>
          <a:sp3d>
            <a:bevelT prst="relaxedInset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459D9A-BC59-492D-9B71-073FC6BFF87C}"/>
              </a:ext>
            </a:extLst>
          </p:cNvPr>
          <p:cNvSpPr txBox="1"/>
          <p:nvPr/>
        </p:nvSpPr>
        <p:spPr>
          <a:xfrm>
            <a:off x="4320073" y="6372804"/>
            <a:ext cx="1827936" cy="369332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</p:spPr>
        <p:txBody>
          <a:bodyPr wrap="none" rtlCol="0">
            <a:spAutoFit/>
          </a:bodyPr>
          <a:lstStyle/>
          <a:p>
            <a:r>
              <a:rPr lang="en-US" b="1" dirty="0"/>
              <a:t>LIST OF MODELS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B49DCD-0333-4F57-845B-C90B0765A1D4}"/>
              </a:ext>
            </a:extLst>
          </p:cNvPr>
          <p:cNvSpPr txBox="1"/>
          <p:nvPr/>
        </p:nvSpPr>
        <p:spPr>
          <a:xfrm>
            <a:off x="7674751" y="4492976"/>
            <a:ext cx="2173800" cy="646331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MANAGER </a:t>
            </a:r>
          </a:p>
          <a:p>
            <a:pPr algn="ctr"/>
            <a:r>
              <a:rPr lang="en-US" b="1" dirty="0"/>
              <a:t>(STACK OF MODELS)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7E2C38-2571-48BD-9197-4C22869BA816}"/>
              </a:ext>
            </a:extLst>
          </p:cNvPr>
          <p:cNvCxnSpPr>
            <a:cxnSpLocks/>
            <a:stCxn id="1038" idx="3"/>
            <a:endCxn id="1040" idx="1"/>
          </p:cNvCxnSpPr>
          <p:nvPr/>
        </p:nvCxnSpPr>
        <p:spPr>
          <a:xfrm>
            <a:off x="9700328" y="3412483"/>
            <a:ext cx="906712" cy="10777"/>
          </a:xfrm>
          <a:prstGeom prst="straightConnector1">
            <a:avLst/>
          </a:prstGeom>
          <a:ln w="25400">
            <a:solidFill>
              <a:schemeClr val="accent5">
                <a:lumMod val="50000"/>
              </a:schemeClr>
            </a:solidFill>
            <a:tailEnd type="triangle"/>
          </a:ln>
          <a:scene3d>
            <a:camera prst="orthographicFront"/>
            <a:lightRig rig="glow" dir="t"/>
          </a:scene3d>
          <a:sp3d>
            <a:bevelT prst="relaxedInset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Image result for CHECK OR NO CHECK">
            <a:extLst>
              <a:ext uri="{FF2B5EF4-FFF2-40B4-BE49-F238E27FC236}">
                <a16:creationId xmlns:a16="http://schemas.microsoft.com/office/drawing/2014/main" id="{3075ABCA-E7F6-4369-A8B4-4B9A67C0D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3" t="9940" r="22354" b="8810"/>
          <a:stretch/>
        </p:blipFill>
        <p:spPr bwMode="auto">
          <a:xfrm>
            <a:off x="10607040" y="2828900"/>
            <a:ext cx="731520" cy="1188720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 prstMaterial="flat">
            <a:bevelB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513707-62FD-4DBB-9416-62628FD24D3E}"/>
              </a:ext>
            </a:extLst>
          </p:cNvPr>
          <p:cNvSpPr txBox="1"/>
          <p:nvPr/>
        </p:nvSpPr>
        <p:spPr>
          <a:xfrm>
            <a:off x="10062198" y="4492976"/>
            <a:ext cx="1905715" cy="369332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>
            <a:bevelB prst="angle"/>
          </a:sp3d>
        </p:spPr>
        <p:txBody>
          <a:bodyPr wrap="none" rtlCol="0">
            <a:spAutoFit/>
          </a:bodyPr>
          <a:lstStyle/>
          <a:p>
            <a:r>
              <a:rPr lang="en-US" b="1" dirty="0"/>
              <a:t>RESULT (OUTPUT)</a:t>
            </a:r>
          </a:p>
        </p:txBody>
      </p:sp>
    </p:spTree>
    <p:extLst>
      <p:ext uri="{BB962C8B-B14F-4D97-AF65-F5344CB8AC3E}">
        <p14:creationId xmlns:p14="http://schemas.microsoft.com/office/powerpoint/2010/main" val="85803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433E-FFAB-4A58-943B-6603E142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CARET ENSENMBLE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96FE-FF2F-4F02-8465-5A43619FA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24605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Ensembling:</a:t>
            </a:r>
          </a:p>
          <a:p>
            <a:pPr lvl="1"/>
            <a:r>
              <a:rPr lang="en-US" dirty="0"/>
              <a:t>Combining two or more algorithms</a:t>
            </a:r>
          </a:p>
          <a:p>
            <a:pPr marL="530352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Types of Ensembling:</a:t>
            </a:r>
          </a:p>
          <a:p>
            <a:pPr lvl="1"/>
            <a:r>
              <a:rPr lang="en-US" dirty="0"/>
              <a:t>Averaging</a:t>
            </a:r>
          </a:p>
          <a:p>
            <a:pPr lvl="1"/>
            <a:r>
              <a:rPr lang="en-US" dirty="0"/>
              <a:t>Majority Vote</a:t>
            </a:r>
          </a:p>
          <a:p>
            <a:pPr lvl="1"/>
            <a:r>
              <a:rPr lang="en-US" dirty="0"/>
              <a:t>Weighted Average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46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433E-FFAB-4A58-943B-6603E142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CARET ENSEMBLE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9BE10E-9D2B-49D2-AF85-92AE96331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0655"/>
              </p:ext>
            </p:extLst>
          </p:nvPr>
        </p:nvGraphicFramePr>
        <p:xfrm>
          <a:off x="3256381" y="1740159"/>
          <a:ext cx="5971595" cy="1256987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2530898">
                  <a:extLst>
                    <a:ext uri="{9D8B030D-6E8A-4147-A177-3AD203B41FA5}">
                      <a16:colId xmlns:a16="http://schemas.microsoft.com/office/drawing/2014/main" val="156594085"/>
                    </a:ext>
                  </a:extLst>
                </a:gridCol>
                <a:gridCol w="1157926">
                  <a:extLst>
                    <a:ext uri="{9D8B030D-6E8A-4147-A177-3AD203B41FA5}">
                      <a16:colId xmlns:a16="http://schemas.microsoft.com/office/drawing/2014/main" val="1455775093"/>
                    </a:ext>
                  </a:extLst>
                </a:gridCol>
                <a:gridCol w="2282771">
                  <a:extLst>
                    <a:ext uri="{9D8B030D-6E8A-4147-A177-3AD203B41FA5}">
                      <a16:colId xmlns:a16="http://schemas.microsoft.com/office/drawing/2014/main" val="3269655906"/>
                    </a:ext>
                  </a:extLst>
                </a:gridCol>
              </a:tblGrid>
              <a:tr h="30891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b="1" dirty="0"/>
                        <a:t>SENSITIVITY STATISTICS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682835"/>
                  </a:ext>
                </a:extLst>
              </a:tr>
              <a:tr h="330230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/>
                        <a:t>DATA SET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/>
                        <a:t>RF MODEL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/>
                        <a:t>ENSEMBLE RF MODEL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571845"/>
                  </a:ext>
                </a:extLst>
              </a:tr>
              <a:tr h="308919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/>
                        <a:t>REDUCED SET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/>
                        <a:t>76.7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/>
                        <a:t>80.11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769379"/>
                  </a:ext>
                </a:extLst>
              </a:tr>
              <a:tr h="308919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/>
                        <a:t>UPSAMPLED SET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/>
                        <a:t>79.54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dirty="0"/>
                        <a:t>86.93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97947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9F1B729-5BBF-4728-A421-AEB83EDC0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092250"/>
              </p:ext>
            </p:extLst>
          </p:nvPr>
        </p:nvGraphicFramePr>
        <p:xfrm>
          <a:off x="1651519" y="3784925"/>
          <a:ext cx="9321284" cy="2113313"/>
        </p:xfrm>
        <a:graphic>
          <a:graphicData uri="http://schemas.openxmlformats.org/drawingml/2006/table">
            <a:tbl>
              <a:tblPr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1219514">
                  <a:extLst>
                    <a:ext uri="{9D8B030D-6E8A-4147-A177-3AD203B41FA5}">
                      <a16:colId xmlns:a16="http://schemas.microsoft.com/office/drawing/2014/main" val="2766958380"/>
                    </a:ext>
                  </a:extLst>
                </a:gridCol>
                <a:gridCol w="1219514">
                  <a:extLst>
                    <a:ext uri="{9D8B030D-6E8A-4147-A177-3AD203B41FA5}">
                      <a16:colId xmlns:a16="http://schemas.microsoft.com/office/drawing/2014/main" val="2805955649"/>
                    </a:ext>
                  </a:extLst>
                </a:gridCol>
                <a:gridCol w="1219514">
                  <a:extLst>
                    <a:ext uri="{9D8B030D-6E8A-4147-A177-3AD203B41FA5}">
                      <a16:colId xmlns:a16="http://schemas.microsoft.com/office/drawing/2014/main" val="3743307020"/>
                    </a:ext>
                  </a:extLst>
                </a:gridCol>
                <a:gridCol w="1219514">
                  <a:extLst>
                    <a:ext uri="{9D8B030D-6E8A-4147-A177-3AD203B41FA5}">
                      <a16:colId xmlns:a16="http://schemas.microsoft.com/office/drawing/2014/main" val="4240969908"/>
                    </a:ext>
                  </a:extLst>
                </a:gridCol>
                <a:gridCol w="1664335">
                  <a:extLst>
                    <a:ext uri="{9D8B030D-6E8A-4147-A177-3AD203B41FA5}">
                      <a16:colId xmlns:a16="http://schemas.microsoft.com/office/drawing/2014/main" val="3758752354"/>
                    </a:ext>
                  </a:extLst>
                </a:gridCol>
                <a:gridCol w="1559379">
                  <a:extLst>
                    <a:ext uri="{9D8B030D-6E8A-4147-A177-3AD203B41FA5}">
                      <a16:colId xmlns:a16="http://schemas.microsoft.com/office/drawing/2014/main" val="1519441188"/>
                    </a:ext>
                  </a:extLst>
                </a:gridCol>
                <a:gridCol w="1219514">
                  <a:extLst>
                    <a:ext uri="{9D8B030D-6E8A-4147-A177-3AD203B41FA5}">
                      <a16:colId xmlns:a16="http://schemas.microsoft.com/office/drawing/2014/main" val="1230352427"/>
                    </a:ext>
                  </a:extLst>
                </a:gridCol>
              </a:tblGrid>
              <a:tr h="30195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CARET ENSEMBLE UP SAMPLE SET PREDICTION SUMMARY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057347"/>
                  </a:ext>
                </a:extLst>
              </a:tr>
              <a:tr h="2705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RF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LOGISTIC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LDA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QDA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DT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EMSEMBLE(RF)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ACTUAL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948791"/>
                  </a:ext>
                </a:extLst>
              </a:tr>
              <a:tr h="3019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536"/>
                  </a:ext>
                </a:extLst>
              </a:tr>
              <a:tr h="3019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452099"/>
                  </a:ext>
                </a:extLst>
              </a:tr>
              <a:tr h="3019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962633"/>
                  </a:ext>
                </a:extLst>
              </a:tr>
              <a:tr h="3019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162284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0</a:t>
                      </a:r>
                      <a:endParaRPr lang="en-US" sz="18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31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262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433E-FFAB-4A58-943B-6603E142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CARET ENSEMBLE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96FE-FF2F-4F02-8465-5A43619FA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24605"/>
            <a:ext cx="9601200" cy="3581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Improves accuracy</a:t>
            </a:r>
          </a:p>
          <a:p>
            <a:pPr lvl="1"/>
            <a:r>
              <a:rPr lang="en-US" dirty="0"/>
              <a:t>More robust and stable</a:t>
            </a:r>
          </a:p>
          <a:p>
            <a:pPr lvl="1"/>
            <a:r>
              <a:rPr lang="en-US" dirty="0"/>
              <a:t>Builds simple as well complex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Disadvantages</a:t>
            </a:r>
          </a:p>
          <a:p>
            <a:pPr lvl="1"/>
            <a:r>
              <a:rPr lang="en-US" dirty="0"/>
              <a:t>Reduces Interpretability</a:t>
            </a:r>
          </a:p>
          <a:p>
            <a:pPr lvl="1"/>
            <a:r>
              <a:rPr lang="en-US" dirty="0"/>
              <a:t>Lack of business insights</a:t>
            </a:r>
          </a:p>
          <a:p>
            <a:pPr lvl="1"/>
            <a:r>
              <a:rPr lang="en-US" dirty="0"/>
              <a:t>Time consuming</a:t>
            </a:r>
          </a:p>
          <a:p>
            <a:pPr lvl="1"/>
            <a:r>
              <a:rPr lang="en-US" dirty="0"/>
              <a:t>Hard to master the 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898457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F75D-B816-45A2-A1A2-480EAA8BE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6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F51530-3BEC-4BB4-92B5-21C8D94F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78" y="1139081"/>
            <a:ext cx="11409922" cy="5533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3AE46-C825-4669-AF5E-D43C1DCCBD33}"/>
              </a:ext>
            </a:extLst>
          </p:cNvPr>
          <p:cNvSpPr txBox="1"/>
          <p:nvPr/>
        </p:nvSpPr>
        <p:spPr>
          <a:xfrm>
            <a:off x="1008453" y="486765"/>
            <a:ext cx="992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GGPAIRS PLOT: EXPLORATORY ANALYSIS </a:t>
            </a:r>
          </a:p>
        </p:txBody>
      </p:sp>
    </p:spTree>
    <p:extLst>
      <p:ext uri="{BB962C8B-B14F-4D97-AF65-F5344CB8AC3E}">
        <p14:creationId xmlns:p14="http://schemas.microsoft.com/office/powerpoint/2010/main" val="283312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2E9A-9F31-404B-A4D2-D325CD06D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60" y="342551"/>
            <a:ext cx="10935049" cy="648049"/>
          </a:xfrm>
        </p:spPr>
        <p:txBody>
          <a:bodyPr>
            <a:normAutofit fontScale="90000"/>
          </a:bodyPr>
          <a:lstStyle/>
          <a:p>
            <a:r>
              <a:rPr lang="en-US" dirty="0"/>
              <a:t>Our goals for this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305D-5EB1-45D6-BA97-EC3D357A5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183" y="2025942"/>
            <a:ext cx="10563031" cy="3570990"/>
          </a:xfrm>
        </p:spPr>
        <p:txBody>
          <a:bodyPr>
            <a:normAutofit/>
          </a:bodyPr>
          <a:lstStyle/>
          <a:p>
            <a:r>
              <a:rPr lang="en-US" sz="2800" dirty="0"/>
              <a:t>Apply  classification models to open source dataset to answer a real-world business problem  </a:t>
            </a:r>
          </a:p>
          <a:p>
            <a:endParaRPr lang="en-US" sz="2800" dirty="0"/>
          </a:p>
          <a:p>
            <a:r>
              <a:rPr lang="en-US" sz="2800" dirty="0"/>
              <a:t>Deal with </a:t>
            </a:r>
            <a:r>
              <a:rPr lang="en-US" sz="2800" u="sng" dirty="0"/>
              <a:t>imbalanced classes </a:t>
            </a:r>
            <a:r>
              <a:rPr lang="en-US" sz="2800" dirty="0"/>
              <a:t>in the response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r>
              <a:rPr lang="en-US" sz="2800" dirty="0"/>
              <a:t>Study impact on the accuracy of predicting the event (churn | yes) and the overall accuracy of the model </a:t>
            </a:r>
          </a:p>
        </p:txBody>
      </p:sp>
    </p:spTree>
    <p:extLst>
      <p:ext uri="{BB962C8B-B14F-4D97-AF65-F5344CB8AC3E}">
        <p14:creationId xmlns:p14="http://schemas.microsoft.com/office/powerpoint/2010/main" val="354244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CB9B-8D1F-4FFF-A27E-513E1978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57" y="163286"/>
            <a:ext cx="5808090" cy="10776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/>
              <a:t>Telcom Churn Dataset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4BE40-D132-493A-B254-7AAC269D5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1240970"/>
            <a:ext cx="5389305" cy="5094515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sz="2800" dirty="0"/>
              <a:t>Source: Kaggle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endParaRPr lang="en-US" sz="2800" dirty="0"/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endParaRPr lang="en-US" sz="2800" dirty="0"/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 sz="2800" dirty="0"/>
              <a:t>Dimensions: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20 predictors 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 response</a:t>
            </a:r>
          </a:p>
          <a:p>
            <a:pPr marL="841248" lvl="1" indent="-384048">
              <a:buFont typeface="Arial" panose="020B0604020202020204" pitchFamily="34" charset="0"/>
              <a:buChar char="•"/>
            </a:pPr>
            <a:r>
              <a:rPr lang="en-US" sz="2800" dirty="0"/>
              <a:t>Churn | yes = 14% </a:t>
            </a:r>
          </a:p>
          <a:p>
            <a:pPr marL="841248" lvl="1" indent="-384048">
              <a:buFont typeface="Arial" panose="020B0604020202020204" pitchFamily="34" charset="0"/>
              <a:buChar char="•"/>
            </a:pPr>
            <a:r>
              <a:rPr lang="en-US" sz="2800" dirty="0"/>
              <a:t>Churn | no = 86%</a:t>
            </a:r>
          </a:p>
          <a:p>
            <a:pPr marL="841248" lvl="1" indent="-384048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84048" indent="-384048">
              <a:buFont typeface="Arial" panose="020B0604020202020204" pitchFamily="34" charset="0"/>
              <a:buChar char="•"/>
            </a:pPr>
            <a:r>
              <a:rPr lang="en-US" sz="3000" dirty="0"/>
              <a:t>5,000 observations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20C14F-DC0C-404B-8D46-68AD5255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95" y="612579"/>
            <a:ext cx="4366743" cy="56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7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0C1D-A250-4E3D-A66D-B484BFD1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23" y="174072"/>
            <a:ext cx="11305140" cy="816528"/>
          </a:xfrm>
        </p:spPr>
        <p:txBody>
          <a:bodyPr>
            <a:normAutofit/>
          </a:bodyPr>
          <a:lstStyle/>
          <a:p>
            <a:r>
              <a:rPr lang="en-US" dirty="0"/>
              <a:t>The Accuracy Paradox: </a:t>
            </a:r>
            <a:r>
              <a:rPr lang="en-US" sz="3100" dirty="0"/>
              <a:t>C</a:t>
            </a:r>
            <a:r>
              <a:rPr lang="en-US" sz="3100" i="1" dirty="0"/>
              <a:t>hoosing the performance metric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9D6C-3162-4141-BA24-0A461DB5A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808" y="1331752"/>
            <a:ext cx="5288232" cy="3981861"/>
          </a:xfrm>
        </p:spPr>
        <p:txBody>
          <a:bodyPr/>
          <a:lstStyle/>
          <a:p>
            <a:r>
              <a:rPr lang="en-US" dirty="0"/>
              <a:t>Predictive power: accurately predict the problem of interest, in our case probability of positive churn event. </a:t>
            </a:r>
          </a:p>
          <a:p>
            <a:r>
              <a:rPr lang="en-US" dirty="0"/>
              <a:t>Predictive models with a given level of Sensitivity may have greater </a:t>
            </a:r>
            <a:r>
              <a:rPr lang="en-US" u="sng" dirty="0"/>
              <a:t>predictive power </a:t>
            </a:r>
            <a:r>
              <a:rPr lang="en-US" dirty="0"/>
              <a:t>than models with higher overall accuracy.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performance is generally very biased against the class with the smallest frequencies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23E55-E083-4659-9AB0-DA87D779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563" y="1419929"/>
            <a:ext cx="5726300" cy="3287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FA513E-B0E0-4CAA-945A-A4E56D2AD031}"/>
              </a:ext>
            </a:extLst>
          </p:cNvPr>
          <p:cNvSpPr txBox="1"/>
          <p:nvPr/>
        </p:nvSpPr>
        <p:spPr>
          <a:xfrm>
            <a:off x="6691247" y="4871521"/>
            <a:ext cx="52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probabilities distribution for Churn | yes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E94D8-A3D0-4AD4-8964-C2DBE60239FD}"/>
              </a:ext>
            </a:extLst>
          </p:cNvPr>
          <p:cNvCxnSpPr/>
          <p:nvPr/>
        </p:nvCxnSpPr>
        <p:spPr>
          <a:xfrm flipV="1">
            <a:off x="9580228" y="1484852"/>
            <a:ext cx="0" cy="272141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CD446B-0FDB-4A6B-AD32-BA20A43BBAAF}"/>
              </a:ext>
            </a:extLst>
          </p:cNvPr>
          <p:cNvSpPr txBox="1"/>
          <p:nvPr/>
        </p:nvSpPr>
        <p:spPr>
          <a:xfrm>
            <a:off x="1736521" y="5781935"/>
            <a:ext cx="824637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COMPARE MODELS BASED ON </a:t>
            </a:r>
            <a:r>
              <a:rPr lang="en-US" sz="2400" dirty="0">
                <a:solidFill>
                  <a:srgbClr val="C00000"/>
                </a:solidFill>
              </a:rPr>
              <a:t>SENSITIVITY and Kappa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62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3382F-046B-4943-B878-B6F27410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26" y="148905"/>
            <a:ext cx="11052495" cy="841695"/>
          </a:xfrm>
        </p:spPr>
        <p:txBody>
          <a:bodyPr/>
          <a:lstStyle/>
          <a:p>
            <a:r>
              <a:rPr lang="en-US" dirty="0"/>
              <a:t>Modeling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B0AF2-1053-411B-97C8-4ADB6DD14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205" y="1187042"/>
            <a:ext cx="10817603" cy="5045978"/>
          </a:xfrm>
        </p:spPr>
        <p:txBody>
          <a:bodyPr/>
          <a:lstStyle/>
          <a:p>
            <a:r>
              <a:rPr lang="en-US" dirty="0"/>
              <a:t>Methodology:</a:t>
            </a:r>
          </a:p>
          <a:p>
            <a:pPr lvl="1"/>
            <a:r>
              <a:rPr lang="en-US" dirty="0"/>
              <a:t>Start with a more complex model </a:t>
            </a:r>
          </a:p>
          <a:p>
            <a:pPr lvl="1"/>
            <a:r>
              <a:rPr lang="en-US" dirty="0"/>
              <a:t>Investigate simpler, more interpretable models </a:t>
            </a:r>
          </a:p>
          <a:p>
            <a:pPr lvl="1"/>
            <a:r>
              <a:rPr lang="en-US" dirty="0"/>
              <a:t>Choose simplest model which reasonably approximates the accuracy of complex model </a:t>
            </a:r>
          </a:p>
          <a:p>
            <a:pPr lvl="2"/>
            <a:r>
              <a:rPr lang="en-US" dirty="0"/>
              <a:t>For each model we will calculate:</a:t>
            </a:r>
          </a:p>
          <a:p>
            <a:pPr lvl="3"/>
            <a:r>
              <a:rPr lang="en-US" dirty="0"/>
              <a:t>Area Under the Curve (AUC), </a:t>
            </a:r>
            <a:r>
              <a:rPr lang="en-US" b="1" dirty="0"/>
              <a:t>Sensitivity,</a:t>
            </a:r>
            <a:r>
              <a:rPr lang="en-US" dirty="0"/>
              <a:t> Specificity, Kappa, Variable Importance </a:t>
            </a:r>
          </a:p>
          <a:p>
            <a:pPr lvl="3"/>
            <a:endParaRPr lang="en-US" dirty="0"/>
          </a:p>
          <a:p>
            <a:r>
              <a:rPr lang="en-US" dirty="0"/>
              <a:t>To study the effect of class imbalance: </a:t>
            </a:r>
          </a:p>
          <a:p>
            <a:pPr lvl="1"/>
            <a:r>
              <a:rPr lang="en-US" dirty="0"/>
              <a:t>Build all models with out-of-box probability threshold of 0.5</a:t>
            </a:r>
          </a:p>
          <a:p>
            <a:pPr lvl="1"/>
            <a:r>
              <a:rPr lang="en-US" dirty="0"/>
              <a:t>Use oversampling techniques </a:t>
            </a:r>
          </a:p>
          <a:p>
            <a:pPr lvl="1"/>
            <a:r>
              <a:rPr lang="en-US" dirty="0"/>
              <a:t>For logistic regression, classify based on best Youden’s J index which maximizes the Sensitivity metric </a:t>
            </a:r>
          </a:p>
        </p:txBody>
      </p:sp>
    </p:spTree>
    <p:extLst>
      <p:ext uri="{BB962C8B-B14F-4D97-AF65-F5344CB8AC3E}">
        <p14:creationId xmlns:p14="http://schemas.microsoft.com/office/powerpoint/2010/main" val="28298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5B26C-AF97-4C71-AA40-C67F613E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61" y="274740"/>
            <a:ext cx="10792436" cy="723550"/>
          </a:xfrm>
        </p:spPr>
        <p:txBody>
          <a:bodyPr>
            <a:normAutofit/>
          </a:bodyPr>
          <a:lstStyle/>
          <a:p>
            <a:r>
              <a:rPr lang="en-US" dirty="0"/>
              <a:t>Data Splitting and Resampling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222F-FE74-4EE3-BA8F-B323A440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430" y="1782660"/>
            <a:ext cx="9601200" cy="35814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Data Splitting: </a:t>
            </a:r>
          </a:p>
          <a:p>
            <a:pPr lvl="1"/>
            <a:r>
              <a:rPr lang="en-US" sz="2400" dirty="0"/>
              <a:t>75% to Training set </a:t>
            </a:r>
          </a:p>
          <a:p>
            <a:pPr lvl="1"/>
            <a:r>
              <a:rPr lang="en-US" sz="2400" dirty="0"/>
              <a:t>25% to Test set 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Resampling on the Training set : </a:t>
            </a:r>
          </a:p>
          <a:p>
            <a:pPr lvl="1"/>
            <a:r>
              <a:rPr lang="en-US" sz="2400" b="1" dirty="0"/>
              <a:t>10 fold cross validation with 5 repeats </a:t>
            </a:r>
          </a:p>
          <a:p>
            <a:pPr lvl="2"/>
            <a:r>
              <a:rPr lang="en-US" dirty="0"/>
              <a:t>For model fitting and tuning: provides good control over bias and variance and was computationally efficient </a:t>
            </a:r>
          </a:p>
        </p:txBody>
      </p:sp>
    </p:spTree>
    <p:extLst>
      <p:ext uri="{BB962C8B-B14F-4D97-AF65-F5344CB8AC3E}">
        <p14:creationId xmlns:p14="http://schemas.microsoft.com/office/powerpoint/2010/main" val="323672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C335-6F72-4C75-A605-F49178F2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70" y="157294"/>
            <a:ext cx="11077663" cy="833306"/>
          </a:xfrm>
        </p:spPr>
        <p:txBody>
          <a:bodyPr>
            <a:normAutofit/>
          </a:bodyPr>
          <a:lstStyle/>
          <a:p>
            <a:r>
              <a:rPr lang="en-US" dirty="0"/>
              <a:t>Exploratory Analysis on Training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BCD9-85D4-48E1-8D60-90DD02F2F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929" y="1220597"/>
            <a:ext cx="10456877" cy="5020811"/>
          </a:xfrm>
        </p:spPr>
        <p:txBody>
          <a:bodyPr/>
          <a:lstStyle/>
          <a:p>
            <a:r>
              <a:rPr lang="en-US" dirty="0"/>
              <a:t>High pairwise correlations </a:t>
            </a:r>
          </a:p>
          <a:p>
            <a:pPr lvl="1"/>
            <a:r>
              <a:rPr lang="en-US" dirty="0"/>
              <a:t>Ex: Total Day Charge vs Total Day Minutes, Total Intl Minutes vs Total Intl Charge…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84877-F316-45B2-9388-ABDD4E03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72" y="2147448"/>
            <a:ext cx="5481375" cy="455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69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6545-19F7-4054-9713-E2B0B31E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568" y="247650"/>
            <a:ext cx="11038115" cy="742950"/>
          </a:xfrm>
        </p:spPr>
        <p:txBody>
          <a:bodyPr/>
          <a:lstStyle/>
          <a:p>
            <a:r>
              <a:rPr lang="en-US" dirty="0"/>
              <a:t>Exploratory Analysis for Training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1F27-0905-4B8D-8C7F-106060FB9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85705"/>
            <a:ext cx="9601200" cy="5305530"/>
          </a:xfrm>
        </p:spPr>
        <p:txBody>
          <a:bodyPr>
            <a:normAutofit/>
          </a:bodyPr>
          <a:lstStyle/>
          <a:p>
            <a:r>
              <a:rPr lang="en-US" dirty="0"/>
              <a:t>Zero Variance Predictors </a:t>
            </a:r>
          </a:p>
          <a:p>
            <a:pPr lvl="1"/>
            <a:r>
              <a:rPr lang="en-US" dirty="0"/>
              <a:t>Ex: Number of Vmail Messages </a:t>
            </a:r>
          </a:p>
          <a:p>
            <a:pPr lvl="1"/>
            <a:endParaRPr lang="en-US" dirty="0"/>
          </a:p>
          <a:p>
            <a:r>
              <a:rPr lang="en-US" dirty="0"/>
              <a:t>Distributional Concerns: Imbalanced classes</a:t>
            </a:r>
          </a:p>
          <a:p>
            <a:pPr lvl="1"/>
            <a:r>
              <a:rPr lang="en-US" dirty="0"/>
              <a:t>Predictors: Intl Plan (no-91% |yes -9%),  Voicemail Plan (no-74% | yes- 26%)</a:t>
            </a:r>
          </a:p>
          <a:p>
            <a:pPr lvl="1"/>
            <a:r>
              <a:rPr lang="en-US" dirty="0"/>
              <a:t>Response: Churn (no-86% | yes – 14%)</a:t>
            </a:r>
          </a:p>
          <a:p>
            <a:pPr lvl="1"/>
            <a:endParaRPr lang="en-US" dirty="0"/>
          </a:p>
          <a:p>
            <a:r>
              <a:rPr lang="en-US" dirty="0"/>
              <a:t>Uninformative variables </a:t>
            </a:r>
          </a:p>
          <a:p>
            <a:pPr lvl="1"/>
            <a:r>
              <a:rPr lang="en-US" dirty="0"/>
              <a:t>Ex: phone number, area code</a:t>
            </a:r>
          </a:p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Feature engineering:</a:t>
            </a:r>
          </a:p>
          <a:p>
            <a:pPr lvl="1"/>
            <a:r>
              <a:rPr lang="en-US" dirty="0"/>
              <a:t>Pricing component: calculate call rates for day, evening, and night calls </a:t>
            </a:r>
          </a:p>
          <a:p>
            <a:pPr lvl="6"/>
            <a:r>
              <a:rPr lang="en-US" dirty="0"/>
              <a:t>Total charges / Total minutes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8757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1513</TotalTime>
  <Words>1319</Words>
  <Application>Microsoft Office PowerPoint</Application>
  <PresentationFormat>Widescreen</PresentationFormat>
  <Paragraphs>309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Franklin Gothic Book</vt:lpstr>
      <vt:lpstr>Times New Roman</vt:lpstr>
      <vt:lpstr>Crop</vt:lpstr>
      <vt:lpstr>CHURN MODELING</vt:lpstr>
      <vt:lpstr>What is Churn Modeling and Why is it important? </vt:lpstr>
      <vt:lpstr>Our goals for this project </vt:lpstr>
      <vt:lpstr>Telcom Churn Dataset </vt:lpstr>
      <vt:lpstr>The Accuracy Paradox: Choosing the performance metric  </vt:lpstr>
      <vt:lpstr>Modeling Methodology</vt:lpstr>
      <vt:lpstr>Data Splitting and Resampling</vt:lpstr>
      <vt:lpstr>Exploratory Analysis on Training Set</vt:lpstr>
      <vt:lpstr>Exploratory Analysis for Training Set</vt:lpstr>
      <vt:lpstr>Training Datasets </vt:lpstr>
      <vt:lpstr>MODELING DIAGRAM </vt:lpstr>
      <vt:lpstr>Random Forrest Models </vt:lpstr>
      <vt:lpstr>Decision Tree Models </vt:lpstr>
      <vt:lpstr>Quadratic Discriminant Analysis (QDA)</vt:lpstr>
      <vt:lpstr>Linear Discriminant Analysis (LDA)</vt:lpstr>
      <vt:lpstr>Logistic Regression </vt:lpstr>
      <vt:lpstr>Adjusting  Probability  Threshold  </vt:lpstr>
      <vt:lpstr>Logistic Regression based on Youden’s J</vt:lpstr>
      <vt:lpstr>Summary on Classification Models</vt:lpstr>
      <vt:lpstr>CARET ENSEMBLE </vt:lpstr>
      <vt:lpstr>CARET ENSENMBLE </vt:lpstr>
      <vt:lpstr>CARET ENSEMBLE </vt:lpstr>
      <vt:lpstr>CARET ENSEMBLE </vt:lpstr>
      <vt:lpstr>Appendix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Biljana Jovanova</dc:creator>
  <cp:lastModifiedBy>Biljana</cp:lastModifiedBy>
  <cp:revision>73</cp:revision>
  <dcterms:created xsi:type="dcterms:W3CDTF">2018-07-30T17:49:52Z</dcterms:created>
  <dcterms:modified xsi:type="dcterms:W3CDTF">2018-08-02T20:34:37Z</dcterms:modified>
</cp:coreProperties>
</file>